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Proxima Nova"/>
      <p:regular r:id="rId39"/>
      <p:bold r:id="rId40"/>
      <p:italic r:id="rId41"/>
      <p:boldItalic r:id="rId42"/>
    </p:embeddedFont>
    <p:embeddedFont>
      <p:font typeface="Cairo"/>
      <p:regular r:id="rId43"/>
      <p:bold r:id="rId44"/>
    </p:embeddedFont>
    <p:embeddedFont>
      <p:font typeface="Raleway Thin"/>
      <p:regular r:id="rId45"/>
      <p:bold r:id="rId46"/>
      <p:italic r:id="rId47"/>
      <p:boldItalic r:id="rId48"/>
    </p:embeddedFont>
    <p:embeddedFont>
      <p:font typeface="Mukta Malar"/>
      <p:regular r:id="rId49"/>
      <p:bold r:id="rId50"/>
    </p:embeddedFont>
    <p:embeddedFont>
      <p:font typeface="Mukta Malar Medium"/>
      <p:regular r:id="rId51"/>
      <p:bold r:id="rId52"/>
    </p:embeddedFont>
    <p:embeddedFont>
      <p:font typeface="Mukta Malar SemiBold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.fntdata"/><Relationship Id="rId42" Type="http://schemas.openxmlformats.org/officeDocument/2006/relationships/font" Target="fonts/ProximaNova-boldItalic.fntdata"/><Relationship Id="rId41" Type="http://schemas.openxmlformats.org/officeDocument/2006/relationships/font" Target="fonts/ProximaNova-italic.fntdata"/><Relationship Id="rId44" Type="http://schemas.openxmlformats.org/officeDocument/2006/relationships/font" Target="fonts/Cairo-bold.fntdata"/><Relationship Id="rId43" Type="http://schemas.openxmlformats.org/officeDocument/2006/relationships/font" Target="fonts/Cairo-regular.fntdata"/><Relationship Id="rId46" Type="http://schemas.openxmlformats.org/officeDocument/2006/relationships/font" Target="fonts/RalewayThin-bold.fntdata"/><Relationship Id="rId45" Type="http://schemas.openxmlformats.org/officeDocument/2006/relationships/font" Target="fonts/RalewayThin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Thin-boldItalic.fntdata"/><Relationship Id="rId47" Type="http://schemas.openxmlformats.org/officeDocument/2006/relationships/font" Target="fonts/RalewayThin-italic.fntdata"/><Relationship Id="rId49" Type="http://schemas.openxmlformats.org/officeDocument/2006/relationships/font" Target="fonts/MuktaMala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Raleway-regular.fntdata"/><Relationship Id="rId34" Type="http://schemas.openxmlformats.org/officeDocument/2006/relationships/slide" Target="slides/slide29.xml"/><Relationship Id="rId37" Type="http://schemas.openxmlformats.org/officeDocument/2006/relationships/font" Target="fonts/Raleway-italic.fntdata"/><Relationship Id="rId36" Type="http://schemas.openxmlformats.org/officeDocument/2006/relationships/font" Target="fonts/Raleway-bold.fntdata"/><Relationship Id="rId39" Type="http://schemas.openxmlformats.org/officeDocument/2006/relationships/font" Target="fonts/ProximaNova-regular.fntdata"/><Relationship Id="rId38" Type="http://schemas.openxmlformats.org/officeDocument/2006/relationships/font" Target="fonts/Raleway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uktaMalarMedium-regular.fntdata"/><Relationship Id="rId50" Type="http://schemas.openxmlformats.org/officeDocument/2006/relationships/font" Target="fonts/MuktaMalar-bold.fntdata"/><Relationship Id="rId53" Type="http://schemas.openxmlformats.org/officeDocument/2006/relationships/font" Target="fonts/MuktaMalarSemiBold-regular.fntdata"/><Relationship Id="rId52" Type="http://schemas.openxmlformats.org/officeDocument/2006/relationships/font" Target="fonts/MuktaMalar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MuktaMalarSemi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29e1899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29e1899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29e18996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29e18996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29e18996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29e18996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29e18996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29e18996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11c3ba5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11c3ba5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29e18996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29e18996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29e18996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29e18996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29e18996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29e18996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11c3ba56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11c3ba56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b74984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0b74984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0b749841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0b749841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11c3ba56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11c3ba56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0a8bb253d_1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0a8bb253d_1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11c3ba56f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11c3ba56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11c3ba56f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11c3ba56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11c3ba56f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11c3ba56f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11c3ba56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b11c3ba56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29e18996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29e18996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29e18996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29e18996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b29e18996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b29e18996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b29e18996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b29e18996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0a8bb253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0a8bb253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0a8bb253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0a8bb253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11c3ba56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11c3ba56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1c3ba56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1c3ba56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11c3ba56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11c3ba56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11c3ba56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11c3ba56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29e18996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29e18996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12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2.png"/><Relationship Id="rId6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EE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986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  <a:latin typeface="Mukta Malar"/>
                <a:ea typeface="Mukta Malar"/>
                <a:cs typeface="Mukta Malar"/>
                <a:sym typeface="Mukta Malar"/>
              </a:rPr>
              <a:t>Relatório </a:t>
            </a:r>
            <a:r>
              <a:rPr lang="pt-PT">
                <a:solidFill>
                  <a:srgbClr val="000000"/>
                </a:solidFill>
                <a:latin typeface="Mukta Malar"/>
                <a:ea typeface="Mukta Malar"/>
                <a:cs typeface="Mukta Malar"/>
                <a:sym typeface="Mukta Malar"/>
              </a:rPr>
              <a:t>da Aplicação</a:t>
            </a:r>
            <a:endParaRPr>
              <a:solidFill>
                <a:srgbClr val="000000"/>
              </a:solidFill>
              <a:latin typeface="Mukta Malar"/>
              <a:ea typeface="Mukta Malar"/>
              <a:cs typeface="Mukta Malar"/>
              <a:sym typeface="Mukta Mala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5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666666"/>
                </a:solidFill>
                <a:latin typeface="Mukta Malar"/>
                <a:ea typeface="Mukta Malar"/>
                <a:cs typeface="Mukta Malar"/>
                <a:sym typeface="Mukta Malar"/>
              </a:rPr>
              <a:t>Trabalho prático 2 - SIEM 20/21</a:t>
            </a:r>
            <a:endParaRPr>
              <a:solidFill>
                <a:srgbClr val="666666"/>
              </a:solidFill>
              <a:latin typeface="Mukta Malar"/>
              <a:ea typeface="Mukta Malar"/>
              <a:cs typeface="Mukta Malar"/>
              <a:sym typeface="Mukta Ma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>
                <a:solidFill>
                  <a:srgbClr val="666666"/>
                </a:solidFill>
                <a:latin typeface="Mukta Malar"/>
                <a:ea typeface="Mukta Malar"/>
                <a:cs typeface="Mukta Malar"/>
                <a:sym typeface="Mukta Malar"/>
              </a:rPr>
              <a:t>Alberto Santos</a:t>
            </a:r>
            <a:endParaRPr sz="2500">
              <a:solidFill>
                <a:srgbClr val="666666"/>
              </a:solidFill>
              <a:latin typeface="Mukta Malar"/>
              <a:ea typeface="Mukta Malar"/>
              <a:cs typeface="Mukta Malar"/>
              <a:sym typeface="Mukta Ma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rgbClr val="666666"/>
                </a:solidFill>
                <a:latin typeface="Mukta Malar"/>
                <a:ea typeface="Mukta Malar"/>
                <a:cs typeface="Mukta Malar"/>
                <a:sym typeface="Mukta Malar"/>
              </a:rPr>
              <a:t>up201708979</a:t>
            </a:r>
            <a:endParaRPr sz="2000">
              <a:solidFill>
                <a:srgbClr val="666666"/>
              </a:solidFill>
              <a:latin typeface="Mukta Malar"/>
              <a:ea typeface="Mukta Malar"/>
              <a:cs typeface="Mukta Malar"/>
              <a:sym typeface="Mukta Malar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338" y="845175"/>
            <a:ext cx="2111326" cy="6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5750" y="4231898"/>
            <a:ext cx="872475" cy="6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EE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ukta Malar"/>
                <a:ea typeface="Mukta Malar"/>
                <a:cs typeface="Mukta Malar"/>
                <a:sym typeface="Mukta Malar"/>
              </a:rPr>
              <a:t>Interface - Editar Users (admin)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200" y="139298"/>
            <a:ext cx="872475" cy="6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11700" y="2057400"/>
            <a:ext cx="3507000" cy="28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Editar as informações pessoais do user selecionado ou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atribuir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/remover permissões de administração na plataforma. Premindo salvar, o novo registo é atualizado na Base de Dados.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4">
            <a:alphaModFix/>
          </a:blip>
          <a:srcRect b="25513" l="0" r="0" t="60726"/>
          <a:stretch/>
        </p:blipFill>
        <p:spPr>
          <a:xfrm>
            <a:off x="1972688" y="1206300"/>
            <a:ext cx="5198624" cy="3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8117888" y="2926638"/>
            <a:ext cx="869100" cy="45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solidFill>
                  <a:srgbClr val="FF0000"/>
                </a:solidFill>
              </a:rPr>
              <a:t>Pré preenchido da BD</a:t>
            </a:r>
            <a:endParaRPr sz="800">
              <a:solidFill>
                <a:srgbClr val="FF0000"/>
              </a:solidFill>
            </a:endParaRPr>
          </a:p>
        </p:txBody>
      </p:sp>
      <p:cxnSp>
        <p:nvCxnSpPr>
          <p:cNvPr id="146" name="Google Shape;146;p22"/>
          <p:cNvCxnSpPr/>
          <p:nvPr/>
        </p:nvCxnSpPr>
        <p:spPr>
          <a:xfrm>
            <a:off x="6031575" y="1511225"/>
            <a:ext cx="7500" cy="4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2600" y="2147677"/>
            <a:ext cx="3685449" cy="201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2"/>
          <p:cNvCxnSpPr>
            <a:stCxn id="147" idx="3"/>
            <a:endCxn id="145" idx="1"/>
          </p:cNvCxnSpPr>
          <p:nvPr/>
        </p:nvCxnSpPr>
        <p:spPr>
          <a:xfrm>
            <a:off x="7878049" y="3153439"/>
            <a:ext cx="239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EE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ukta Malar"/>
                <a:ea typeface="Mukta Malar"/>
                <a:cs typeface="Mukta Malar"/>
                <a:sym typeface="Mukta Malar"/>
              </a:rPr>
              <a:t>Interface - Filtragem utilizadores (admin)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200" y="139298"/>
            <a:ext cx="872475" cy="6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311700" y="3285850"/>
            <a:ext cx="8384100" cy="13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A barra de pesquisa permite encontrar os users mais facilmente na plataforma (especialmente útil quando há muitos users registados). Pode-se fazer a pesquisa por nome ou email, ou mesmo os users de uma certa cidade específica. Encontrado o user pretendido, pode-se editá-lo ou apagá-lo.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025" y="1229425"/>
            <a:ext cx="4151799" cy="11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7676" y="1229425"/>
            <a:ext cx="3788146" cy="160411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1863375" y="2629125"/>
            <a:ext cx="869100" cy="41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solidFill>
                  <a:srgbClr val="FF0000"/>
                </a:solidFill>
              </a:rPr>
              <a:t>Pesquisa por email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6367200" y="2833525"/>
            <a:ext cx="869100" cy="41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solidFill>
                  <a:srgbClr val="FF0000"/>
                </a:solidFill>
              </a:rPr>
              <a:t>Pesquisa por cidade</a:t>
            </a:r>
            <a:endParaRPr sz="800">
              <a:solidFill>
                <a:srgbClr val="FF0000"/>
              </a:solidFill>
            </a:endParaRPr>
          </a:p>
        </p:txBody>
      </p:sp>
      <p:cxnSp>
        <p:nvCxnSpPr>
          <p:cNvPr id="160" name="Google Shape;160;p23"/>
          <p:cNvCxnSpPr>
            <a:stCxn id="159" idx="0"/>
          </p:cNvCxnSpPr>
          <p:nvPr/>
        </p:nvCxnSpPr>
        <p:spPr>
          <a:xfrm flipH="1" rot="10800000">
            <a:off x="6801750" y="2612425"/>
            <a:ext cx="6900" cy="22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61" name="Google Shape;161;p23"/>
          <p:cNvCxnSpPr/>
          <p:nvPr/>
        </p:nvCxnSpPr>
        <p:spPr>
          <a:xfrm rot="10800000">
            <a:off x="2294175" y="2153600"/>
            <a:ext cx="300" cy="45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EE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ukta Malar"/>
                <a:ea typeface="Mukta Malar"/>
                <a:cs typeface="Mukta Malar"/>
                <a:sym typeface="Mukta Malar"/>
              </a:rPr>
              <a:t>Interface - Consultar Reparações (admin)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200" y="139298"/>
            <a:ext cx="872475" cy="6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725" y="1295925"/>
            <a:ext cx="1407312" cy="184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4"/>
          <p:cNvCxnSpPr>
            <a:endCxn id="170" idx="1"/>
          </p:cNvCxnSpPr>
          <p:nvPr/>
        </p:nvCxnSpPr>
        <p:spPr>
          <a:xfrm flipH="1" rot="10800000">
            <a:off x="1502375" y="2228696"/>
            <a:ext cx="1540800" cy="67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4"/>
          <p:cNvSpPr txBox="1"/>
          <p:nvPr/>
        </p:nvSpPr>
        <p:spPr>
          <a:xfrm>
            <a:off x="7303800" y="1239800"/>
            <a:ext cx="869100" cy="41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solidFill>
                  <a:srgbClr val="FF0000"/>
                </a:solidFill>
              </a:rPr>
              <a:t>Barra de pesquisa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348700" y="3326375"/>
            <a:ext cx="8520600" cy="10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Consultar as reparações registadas na BD no painel de administração. À semelhança dos users, as mesmas podem ser editadas/eliminadas ou mesmo, no final da página, adicionar mais reparações. As reparações adicionadas neste painel são adicionadas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dinamicamente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 à tab reparações, visível a qualquer utilizador (admin ou user normal).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7515350" y="2908475"/>
            <a:ext cx="869100" cy="45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solidFill>
                  <a:srgbClr val="FF0000"/>
                </a:solidFill>
              </a:rPr>
              <a:t>Editar/ remover reparação</a:t>
            </a:r>
            <a:endParaRPr sz="800">
              <a:solidFill>
                <a:srgbClr val="FF0000"/>
              </a:solidFill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3175" y="1131016"/>
            <a:ext cx="3969675" cy="21953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4"/>
          <p:cNvCxnSpPr>
            <a:stCxn id="171" idx="1"/>
          </p:cNvCxnSpPr>
          <p:nvPr/>
        </p:nvCxnSpPr>
        <p:spPr>
          <a:xfrm rot="10800000">
            <a:off x="6978900" y="1438850"/>
            <a:ext cx="324900" cy="8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75" name="Google Shape;175;p24"/>
          <p:cNvCxnSpPr>
            <a:endCxn id="173" idx="1"/>
          </p:cNvCxnSpPr>
          <p:nvPr/>
        </p:nvCxnSpPr>
        <p:spPr>
          <a:xfrm flipH="1" rot="10800000">
            <a:off x="7012850" y="3135275"/>
            <a:ext cx="502500" cy="14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EE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ukta Malar"/>
                <a:ea typeface="Mukta Malar"/>
                <a:cs typeface="Mukta Malar"/>
                <a:sym typeface="Mukta Malar"/>
              </a:rPr>
              <a:t>Interface - Consultar Reparações (user e admin)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200" y="139298"/>
            <a:ext cx="872475" cy="6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5084300" y="2027875"/>
            <a:ext cx="3688800" cy="31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Página gerada automaticamente consoante as reparações registadas na BD que foram adicionadas por um administrador. Qualquer membro autenticado consegue aceder às mesmas.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25" y="1170125"/>
            <a:ext cx="4476396" cy="2003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4896900" y="1276800"/>
            <a:ext cx="912600" cy="49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solidFill>
                  <a:srgbClr val="FF0000"/>
                </a:solidFill>
              </a:rPr>
              <a:t>Fotografia carregada do campo url</a:t>
            </a:r>
            <a:endParaRPr sz="800">
              <a:solidFill>
                <a:srgbClr val="FF0000"/>
              </a:solidFill>
            </a:endParaRPr>
          </a:p>
        </p:txBody>
      </p:sp>
      <p:cxnSp>
        <p:nvCxnSpPr>
          <p:cNvPr id="185" name="Google Shape;185;p25"/>
          <p:cNvCxnSpPr>
            <a:stCxn id="184" idx="1"/>
          </p:cNvCxnSpPr>
          <p:nvPr/>
        </p:nvCxnSpPr>
        <p:spPr>
          <a:xfrm rot="10800000">
            <a:off x="4572000" y="1514100"/>
            <a:ext cx="324900" cy="8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86" name="Google Shape;18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613" y="3359999"/>
            <a:ext cx="3555624" cy="146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5"/>
          <p:cNvCxnSpPr/>
          <p:nvPr/>
        </p:nvCxnSpPr>
        <p:spPr>
          <a:xfrm flipH="1">
            <a:off x="3737525" y="2708699"/>
            <a:ext cx="369900" cy="59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5"/>
          <p:cNvSpPr txBox="1"/>
          <p:nvPr/>
        </p:nvSpPr>
        <p:spPr>
          <a:xfrm>
            <a:off x="3776375" y="3390375"/>
            <a:ext cx="912600" cy="49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solidFill>
                  <a:srgbClr val="FF0000"/>
                </a:solidFill>
              </a:rPr>
              <a:t>Info carregada dos registos da BD</a:t>
            </a:r>
            <a:endParaRPr sz="800">
              <a:solidFill>
                <a:srgbClr val="FF0000"/>
              </a:solidFill>
            </a:endParaRPr>
          </a:p>
        </p:txBody>
      </p:sp>
      <p:cxnSp>
        <p:nvCxnSpPr>
          <p:cNvPr id="189" name="Google Shape;189;p25"/>
          <p:cNvCxnSpPr>
            <a:stCxn id="188" idx="1"/>
          </p:cNvCxnSpPr>
          <p:nvPr/>
        </p:nvCxnSpPr>
        <p:spPr>
          <a:xfrm rot="10800000">
            <a:off x="3451475" y="3627675"/>
            <a:ext cx="324900" cy="8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EE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ukta Malar"/>
                <a:ea typeface="Mukta Malar"/>
                <a:cs typeface="Mukta Malar"/>
                <a:sym typeface="Mukta Malar"/>
              </a:rPr>
              <a:t>Tipos de utilizador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356100" y="1134525"/>
            <a:ext cx="8520600" cy="3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Para utilização da plataforma haverá duas possíveis autenticações: </a:t>
            </a:r>
            <a:r>
              <a:rPr b="1" lang="pt-PT">
                <a:latin typeface="Raleway"/>
                <a:ea typeface="Raleway"/>
                <a:cs typeface="Raleway"/>
                <a:sym typeface="Raleway"/>
              </a:rPr>
              <a:t>User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que apenas pode </a:t>
            </a:r>
            <a:r>
              <a:rPr b="1" lang="pt-PT">
                <a:latin typeface="Raleway"/>
                <a:ea typeface="Raleway"/>
                <a:cs typeface="Raleway"/>
                <a:sym typeface="Raleway"/>
              </a:rPr>
              <a:t>ver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conteúdos; e </a:t>
            </a:r>
            <a:r>
              <a:rPr b="1" lang="pt-PT">
                <a:latin typeface="Raleway"/>
                <a:ea typeface="Raleway"/>
                <a:cs typeface="Raleway"/>
                <a:sym typeface="Raleway"/>
              </a:rPr>
              <a:t>Admin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que pode </a:t>
            </a:r>
            <a:r>
              <a:rPr b="1" lang="pt-PT">
                <a:latin typeface="Raleway"/>
                <a:ea typeface="Raleway"/>
                <a:cs typeface="Raleway"/>
                <a:sym typeface="Raleway"/>
              </a:rPr>
              <a:t>ver e editar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 conteúdos. Apenas o próprio utilizador pode aceder à sua página pessoal que contém as suas informações. Utilizadores não autenticados não têm acesso aos conteúdos exclusivos (Reparações), apenas podem conhecer o projeto, acedendo à página inicial.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374" y="3326388"/>
            <a:ext cx="1276250" cy="1488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6"/>
          <p:cNvCxnSpPr/>
          <p:nvPr/>
        </p:nvCxnSpPr>
        <p:spPr>
          <a:xfrm flipH="1" rot="10800000">
            <a:off x="2486650" y="3367375"/>
            <a:ext cx="207960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6"/>
          <p:cNvSpPr txBox="1"/>
          <p:nvPr/>
        </p:nvSpPr>
        <p:spPr>
          <a:xfrm rot="-672435">
            <a:off x="3070000" y="3358362"/>
            <a:ext cx="853577" cy="231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latin typeface="Mukta Malar"/>
                <a:ea typeface="Mukta Malar"/>
                <a:cs typeface="Mukta Malar"/>
                <a:sym typeface="Mukta Malar"/>
              </a:rPr>
              <a:t>User</a:t>
            </a:r>
            <a:endParaRPr sz="1200">
              <a:latin typeface="Mukta Malar"/>
              <a:ea typeface="Mukta Malar"/>
              <a:cs typeface="Mukta Malar"/>
              <a:sym typeface="Mukta Malar"/>
            </a:endParaRPr>
          </a:p>
        </p:txBody>
      </p:sp>
      <p:cxnSp>
        <p:nvCxnSpPr>
          <p:cNvPr id="199" name="Google Shape;199;p26"/>
          <p:cNvCxnSpPr/>
          <p:nvPr/>
        </p:nvCxnSpPr>
        <p:spPr>
          <a:xfrm flipH="1" rot="10800000">
            <a:off x="2479250" y="4079300"/>
            <a:ext cx="2164500" cy="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26"/>
          <p:cNvSpPr txBox="1"/>
          <p:nvPr/>
        </p:nvSpPr>
        <p:spPr>
          <a:xfrm rot="-236961">
            <a:off x="3134573" y="3896406"/>
            <a:ext cx="853727" cy="23126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latin typeface="Mukta Malar"/>
                <a:ea typeface="Mukta Malar"/>
                <a:cs typeface="Mukta Malar"/>
                <a:sym typeface="Mukta Malar"/>
              </a:rPr>
              <a:t>Admin</a:t>
            </a:r>
            <a:endParaRPr sz="1200">
              <a:latin typeface="Mukta Malar"/>
              <a:ea typeface="Mukta Malar"/>
              <a:cs typeface="Mukta Malar"/>
              <a:sym typeface="Mukta Malar"/>
            </a:endParaRPr>
          </a:p>
        </p:txBody>
      </p:sp>
      <p:sp>
        <p:nvSpPr>
          <p:cNvPr id="201" name="Google Shape;201;p26"/>
          <p:cNvSpPr/>
          <p:nvPr/>
        </p:nvSpPr>
        <p:spPr>
          <a:xfrm>
            <a:off x="4765975" y="2872138"/>
            <a:ext cx="3886800" cy="7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latin typeface="Raleway"/>
                <a:ea typeface="Raleway"/>
                <a:cs typeface="Raleway"/>
                <a:sym typeface="Raleway"/>
              </a:rPr>
              <a:t>Permissões User (User autenticado):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-"/>
            </a:pPr>
            <a:r>
              <a:rPr lang="pt-PT" sz="1200">
                <a:latin typeface="Raleway"/>
                <a:ea typeface="Raleway"/>
                <a:cs typeface="Raleway"/>
                <a:sym typeface="Raleway"/>
              </a:rPr>
              <a:t>Aceder ao conteúdo das reparações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-"/>
            </a:pPr>
            <a:r>
              <a:rPr lang="pt-PT" sz="1200">
                <a:latin typeface="Raleway"/>
                <a:ea typeface="Raleway"/>
                <a:cs typeface="Raleway"/>
                <a:sym typeface="Raleway"/>
              </a:rPr>
              <a:t>Aceder/alterar a página pessoal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26"/>
          <p:cNvSpPr/>
          <p:nvPr/>
        </p:nvSpPr>
        <p:spPr>
          <a:xfrm>
            <a:off x="4765975" y="3725750"/>
            <a:ext cx="3886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latin typeface="Raleway"/>
                <a:ea typeface="Raleway"/>
                <a:cs typeface="Raleway"/>
                <a:sym typeface="Raleway"/>
              </a:rPr>
              <a:t>Permissões Admin (Admin autenticado):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-"/>
            </a:pPr>
            <a:r>
              <a:rPr lang="pt-PT" sz="1200">
                <a:latin typeface="Raleway"/>
                <a:ea typeface="Raleway"/>
                <a:cs typeface="Raleway"/>
                <a:sym typeface="Raleway"/>
              </a:rPr>
              <a:t>Alterar/Adicionar conteúdo das reparações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-"/>
            </a:pPr>
            <a:r>
              <a:rPr lang="pt-PT" sz="1200">
                <a:latin typeface="Raleway"/>
                <a:ea typeface="Raleway"/>
                <a:cs typeface="Raleway"/>
                <a:sym typeface="Raleway"/>
              </a:rPr>
              <a:t>Adicionar/Remover Users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4765975" y="4440963"/>
            <a:ext cx="3886800" cy="50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latin typeface="Raleway"/>
                <a:ea typeface="Raleway"/>
                <a:cs typeface="Raleway"/>
                <a:sym typeface="Raleway"/>
              </a:rPr>
              <a:t>Permissões Basic (não autenticado):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-"/>
            </a:pPr>
            <a:r>
              <a:rPr lang="pt-PT" sz="1200">
                <a:latin typeface="Raleway"/>
                <a:ea typeface="Raleway"/>
                <a:cs typeface="Raleway"/>
                <a:sym typeface="Raleway"/>
              </a:rPr>
              <a:t>Conhecer o projeto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6200" y="139298"/>
            <a:ext cx="872475" cy="6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EE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ukta Malar"/>
                <a:ea typeface="Mukta Malar"/>
                <a:cs typeface="Mukta Malar"/>
                <a:sym typeface="Mukta Malar"/>
              </a:rPr>
              <a:t>Controlo de dados (integridade)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473650" y="3219325"/>
            <a:ext cx="8388300" cy="16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Na plataforma existe controlo de dados introduzidos, são estes alguns exemplos: Não se pode submeter um início de sessão vazio; Em caso de par email/password errados, é emitido um aviso; Nas informações pessoais não se pode editar o campo email (sendo ele readonly) pois é usado como chave única para acesso.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200" y="139298"/>
            <a:ext cx="872475" cy="6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945" y="1215595"/>
            <a:ext cx="1372450" cy="15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0023" y="1215600"/>
            <a:ext cx="1372450" cy="180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8440" y="1165188"/>
            <a:ext cx="3668609" cy="1906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EE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ukta Malar"/>
                <a:ea typeface="Mukta Malar"/>
                <a:cs typeface="Mukta Malar"/>
                <a:sym typeface="Mukta Malar"/>
              </a:rPr>
              <a:t>Restrições de acesso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418825" y="3219325"/>
            <a:ext cx="8443200" cy="16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Algumas restrições de acesso incluem a tentativa de acesso aos conteúdos exclusivos a membros (reparações). É emitido o aviso que têm de se autenticar. Na tentativa de acesso a conteúdos exclusivos de admin é emitido o aviso de restrição de acesso, necessário permissões de administração.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200" y="139298"/>
            <a:ext cx="872475" cy="6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825" y="1125725"/>
            <a:ext cx="3725971" cy="189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1196" y="1125725"/>
            <a:ext cx="4140001" cy="18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EE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ukta Malar"/>
                <a:ea typeface="Mukta Malar"/>
                <a:cs typeface="Mukta Malar"/>
                <a:sym typeface="Mukta Malar"/>
              </a:rPr>
              <a:t>Memorização página anterior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418825" y="3219325"/>
            <a:ext cx="8443200" cy="16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É atualizada constantemente uma variável de sessão que memoriza a página anterior visitada. Se o user estava na página reparações sem acesso e faz a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autenticação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, é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automaticamente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 redireccionado para a página de queria visualizar. A mesma situação para os admins acendendo a páginas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específicas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 de administração.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200" y="139298"/>
            <a:ext cx="872475" cy="6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00" y="1279550"/>
            <a:ext cx="2948501" cy="15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8800" y="1306250"/>
            <a:ext cx="3208789" cy="1475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29"/>
          <p:cNvCxnSpPr>
            <a:stCxn id="231" idx="3"/>
            <a:endCxn id="232" idx="1"/>
          </p:cNvCxnSpPr>
          <p:nvPr/>
        </p:nvCxnSpPr>
        <p:spPr>
          <a:xfrm>
            <a:off x="3534901" y="2044075"/>
            <a:ext cx="181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EE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ukta Malar"/>
                <a:ea typeface="Mukta Malar"/>
                <a:cs typeface="Mukta Malar"/>
                <a:sym typeface="Mukta Malar"/>
              </a:rPr>
              <a:t>Acesso à BD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200" y="139298"/>
            <a:ext cx="872475" cy="6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 rotWithShape="1">
          <a:blip r:embed="rId4">
            <a:alphaModFix/>
          </a:blip>
          <a:srcRect b="0" l="0" r="16072" t="0"/>
          <a:stretch/>
        </p:blipFill>
        <p:spPr>
          <a:xfrm>
            <a:off x="862738" y="1214525"/>
            <a:ext cx="7418526" cy="36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EE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/>
          <p:nvPr/>
        </p:nvSpPr>
        <p:spPr>
          <a:xfrm>
            <a:off x="5318100" y="927275"/>
            <a:ext cx="2830200" cy="234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1361725" y="3951975"/>
            <a:ext cx="7626900" cy="11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ukta Malar"/>
                <a:ea typeface="Mukta Malar"/>
                <a:cs typeface="Mukta Malar"/>
                <a:sym typeface="Mukta Malar"/>
              </a:rPr>
              <a:t>Esquema HTML (apresentação de conteúdos)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sp>
        <p:nvSpPr>
          <p:cNvPr id="248" name="Google Shape;248;p31"/>
          <p:cNvSpPr/>
          <p:nvPr/>
        </p:nvSpPr>
        <p:spPr>
          <a:xfrm>
            <a:off x="1494950" y="1054025"/>
            <a:ext cx="1363800" cy="42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Landing page</a:t>
            </a:r>
            <a:endParaRPr/>
          </a:p>
        </p:txBody>
      </p:sp>
      <p:sp>
        <p:nvSpPr>
          <p:cNvPr id="249" name="Google Shape;249;p31"/>
          <p:cNvSpPr/>
          <p:nvPr/>
        </p:nvSpPr>
        <p:spPr>
          <a:xfrm>
            <a:off x="3658275" y="1054025"/>
            <a:ext cx="1148100" cy="42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Home</a:t>
            </a: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3658275" y="1810925"/>
            <a:ext cx="11481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Reparações</a:t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3658275" y="2734850"/>
            <a:ext cx="1148100" cy="41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Downloads</a:t>
            </a: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3637275" y="3500975"/>
            <a:ext cx="1190100" cy="41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About</a:t>
            </a: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6071300" y="1790825"/>
            <a:ext cx="1480200" cy="48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Trocar velas</a:t>
            </a: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6071300" y="987150"/>
            <a:ext cx="1480200" cy="42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Trocar bateria</a:t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6071300" y="2594500"/>
            <a:ext cx="1480200" cy="42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Trocar bobina de ignição</a:t>
            </a:r>
            <a:endParaRPr/>
          </a:p>
        </p:txBody>
      </p:sp>
      <p:cxnSp>
        <p:nvCxnSpPr>
          <p:cNvPr id="256" name="Google Shape;256;p31"/>
          <p:cNvCxnSpPr>
            <a:stCxn id="248" idx="3"/>
            <a:endCxn id="249" idx="1"/>
          </p:cNvCxnSpPr>
          <p:nvPr/>
        </p:nvCxnSpPr>
        <p:spPr>
          <a:xfrm>
            <a:off x="2858750" y="1268225"/>
            <a:ext cx="79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31"/>
          <p:cNvCxnSpPr>
            <a:stCxn id="254" idx="1"/>
          </p:cNvCxnSpPr>
          <p:nvPr/>
        </p:nvCxnSpPr>
        <p:spPr>
          <a:xfrm flipH="1">
            <a:off x="4824500" y="1201350"/>
            <a:ext cx="1246800" cy="80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58" name="Google Shape;258;p31"/>
          <p:cNvCxnSpPr>
            <a:stCxn id="253" idx="1"/>
            <a:endCxn id="250" idx="3"/>
          </p:cNvCxnSpPr>
          <p:nvPr/>
        </p:nvCxnSpPr>
        <p:spPr>
          <a:xfrm flipH="1">
            <a:off x="4806500" y="2033825"/>
            <a:ext cx="1264800" cy="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59" name="Google Shape;259;p31"/>
          <p:cNvCxnSpPr>
            <a:stCxn id="255" idx="1"/>
          </p:cNvCxnSpPr>
          <p:nvPr/>
        </p:nvCxnSpPr>
        <p:spPr>
          <a:xfrm rot="10800000">
            <a:off x="4832000" y="2322700"/>
            <a:ext cx="1239300" cy="4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200" y="139298"/>
            <a:ext cx="872475" cy="6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/>
          <p:nvPr/>
        </p:nvSpPr>
        <p:spPr>
          <a:xfrm>
            <a:off x="3637275" y="4267100"/>
            <a:ext cx="1190100" cy="41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Admin Tools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users</a:t>
            </a:r>
            <a:endParaRPr/>
          </a:p>
        </p:txBody>
      </p:sp>
      <p:sp>
        <p:nvSpPr>
          <p:cNvPr id="262" name="Google Shape;262;p31"/>
          <p:cNvSpPr/>
          <p:nvPr/>
        </p:nvSpPr>
        <p:spPr>
          <a:xfrm>
            <a:off x="5607000" y="4267100"/>
            <a:ext cx="1190100" cy="41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Admin Tools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reparações</a:t>
            </a:r>
            <a:endParaRPr/>
          </a:p>
        </p:txBody>
      </p:sp>
      <p:sp>
        <p:nvSpPr>
          <p:cNvPr id="263" name="Google Shape;263;p31"/>
          <p:cNvSpPr/>
          <p:nvPr/>
        </p:nvSpPr>
        <p:spPr>
          <a:xfrm>
            <a:off x="1581800" y="4005075"/>
            <a:ext cx="1190100" cy="41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Admin add user</a:t>
            </a:r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1581800" y="4564525"/>
            <a:ext cx="1190100" cy="41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Admin edit user</a:t>
            </a: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7576725" y="3987375"/>
            <a:ext cx="1190100" cy="41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Admin add reparação</a:t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7576725" y="4546825"/>
            <a:ext cx="1190100" cy="41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Admin edit reparação</a:t>
            </a:r>
            <a:endParaRPr/>
          </a:p>
        </p:txBody>
      </p:sp>
      <p:cxnSp>
        <p:nvCxnSpPr>
          <p:cNvPr id="267" name="Google Shape;267;p31"/>
          <p:cNvCxnSpPr>
            <a:stCxn id="252" idx="0"/>
            <a:endCxn id="251" idx="2"/>
          </p:cNvCxnSpPr>
          <p:nvPr/>
        </p:nvCxnSpPr>
        <p:spPr>
          <a:xfrm rot="10800000">
            <a:off x="4232325" y="3149675"/>
            <a:ext cx="0" cy="3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68" name="Google Shape;268;p31"/>
          <p:cNvCxnSpPr>
            <a:stCxn id="250" idx="0"/>
            <a:endCxn id="249" idx="2"/>
          </p:cNvCxnSpPr>
          <p:nvPr/>
        </p:nvCxnSpPr>
        <p:spPr>
          <a:xfrm rot="10800000">
            <a:off x="4232325" y="1482425"/>
            <a:ext cx="0" cy="3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69" name="Google Shape;269;p31"/>
          <p:cNvCxnSpPr>
            <a:stCxn id="251" idx="0"/>
            <a:endCxn id="250" idx="2"/>
          </p:cNvCxnSpPr>
          <p:nvPr/>
        </p:nvCxnSpPr>
        <p:spPr>
          <a:xfrm rot="10800000">
            <a:off x="4232325" y="2383550"/>
            <a:ext cx="0" cy="3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70" name="Google Shape;270;p31"/>
          <p:cNvCxnSpPr>
            <a:stCxn id="261" idx="0"/>
            <a:endCxn id="252" idx="2"/>
          </p:cNvCxnSpPr>
          <p:nvPr/>
        </p:nvCxnSpPr>
        <p:spPr>
          <a:xfrm rot="10800000">
            <a:off x="4232325" y="3915800"/>
            <a:ext cx="0" cy="3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71" name="Google Shape;271;p31"/>
          <p:cNvCxnSpPr>
            <a:stCxn id="261" idx="1"/>
            <a:endCxn id="263" idx="3"/>
          </p:cNvCxnSpPr>
          <p:nvPr/>
        </p:nvCxnSpPr>
        <p:spPr>
          <a:xfrm rot="10800000">
            <a:off x="2771775" y="4212650"/>
            <a:ext cx="86550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72" name="Google Shape;272;p31"/>
          <p:cNvCxnSpPr>
            <a:stCxn id="261" idx="1"/>
            <a:endCxn id="264" idx="3"/>
          </p:cNvCxnSpPr>
          <p:nvPr/>
        </p:nvCxnSpPr>
        <p:spPr>
          <a:xfrm flipH="1">
            <a:off x="2771775" y="4474550"/>
            <a:ext cx="86550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73" name="Google Shape;273;p31"/>
          <p:cNvCxnSpPr>
            <a:stCxn id="262" idx="1"/>
            <a:endCxn id="261" idx="3"/>
          </p:cNvCxnSpPr>
          <p:nvPr/>
        </p:nvCxnSpPr>
        <p:spPr>
          <a:xfrm rot="10800000">
            <a:off x="4827300" y="4474550"/>
            <a:ext cx="77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74" name="Google Shape;274;p31"/>
          <p:cNvCxnSpPr>
            <a:stCxn id="262" idx="3"/>
            <a:endCxn id="265" idx="1"/>
          </p:cNvCxnSpPr>
          <p:nvPr/>
        </p:nvCxnSpPr>
        <p:spPr>
          <a:xfrm flipH="1" rot="10800000">
            <a:off x="6797100" y="4194950"/>
            <a:ext cx="779700" cy="27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75" name="Google Shape;275;p31"/>
          <p:cNvCxnSpPr>
            <a:stCxn id="266" idx="1"/>
            <a:endCxn id="262" idx="3"/>
          </p:cNvCxnSpPr>
          <p:nvPr/>
        </p:nvCxnSpPr>
        <p:spPr>
          <a:xfrm rot="10800000">
            <a:off x="6797025" y="4474675"/>
            <a:ext cx="779700" cy="27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76" name="Google Shape;276;p31"/>
          <p:cNvSpPr txBox="1"/>
          <p:nvPr/>
        </p:nvSpPr>
        <p:spPr>
          <a:xfrm>
            <a:off x="1361725" y="3659825"/>
            <a:ext cx="42627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Administradores</a:t>
            </a:r>
            <a:endParaRPr/>
          </a:p>
        </p:txBody>
      </p:sp>
      <p:sp>
        <p:nvSpPr>
          <p:cNvPr id="277" name="Google Shape;277;p31"/>
          <p:cNvSpPr txBox="1"/>
          <p:nvPr/>
        </p:nvSpPr>
        <p:spPr>
          <a:xfrm>
            <a:off x="5318100" y="3249398"/>
            <a:ext cx="4262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Users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EE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ukta Malar"/>
                <a:ea typeface="Mukta Malar"/>
                <a:cs typeface="Mukta Malar"/>
                <a:sym typeface="Mukta Malar"/>
              </a:rPr>
              <a:t>Ideia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Esta página apresenta-se como uma continuação do primeiro trabalho, consistindo num blog de carros antigos, integrando um estilo </a:t>
            </a:r>
            <a:r>
              <a:rPr i="1" lang="pt-PT">
                <a:latin typeface="Raleway"/>
                <a:ea typeface="Raleway"/>
                <a:cs typeface="Raleway"/>
                <a:sym typeface="Raleway"/>
              </a:rPr>
              <a:t>vintage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, sendo prezada a simplicidade e uma conjugação harmoniosa dos elementos.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Os principais constituintes da plataforma são: a página de perfil pessoal que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contém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 as informações do utilizador autenticado; página inicial onde está contida a ideia do projeto, a página de reparações onde estão as informações para arranjos </a:t>
            </a:r>
            <a:r>
              <a:rPr i="1" lang="pt-PT">
                <a:latin typeface="Raleway"/>
                <a:ea typeface="Raleway"/>
                <a:cs typeface="Raleway"/>
                <a:sym typeface="Raleway"/>
              </a:rPr>
              <a:t>DIY (Do it yourself);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página de Downloads onde se pode descarregar o código desenvolvido; por fim uma página Sobre que tem as minhas informações, como criador do projeto.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200" y="139298"/>
            <a:ext cx="872475" cy="6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EE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>
                <a:latin typeface="Mukta Malar"/>
                <a:ea typeface="Mukta Malar"/>
                <a:cs typeface="Mukta Malar"/>
                <a:sym typeface="Mukta Malar"/>
              </a:rPr>
              <a:t>Design </a:t>
            </a:r>
            <a:r>
              <a:rPr lang="pt-PT">
                <a:latin typeface="Mukta Malar"/>
                <a:ea typeface="Mukta Malar"/>
                <a:cs typeface="Mukta Malar"/>
                <a:sym typeface="Mukta Malar"/>
              </a:rPr>
              <a:t>responsivo - Bootstrap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pic>
        <p:nvPicPr>
          <p:cNvPr id="283" name="Google Shape;2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38" y="1017725"/>
            <a:ext cx="2934975" cy="34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763" y="1304176"/>
            <a:ext cx="1578324" cy="28073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5" name="Google Shape;28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6200" y="139298"/>
            <a:ext cx="872475" cy="6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2"/>
          <p:cNvSpPr/>
          <p:nvPr/>
        </p:nvSpPr>
        <p:spPr>
          <a:xfrm>
            <a:off x="1066776" y="4389550"/>
            <a:ext cx="1578300" cy="49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 sz="1200">
                <a:latin typeface="Raleway"/>
                <a:ea typeface="Raleway"/>
                <a:cs typeface="Raleway"/>
                <a:sym typeface="Raleway"/>
              </a:rPr>
              <a:t>Mobile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latin typeface="Raleway"/>
                <a:ea typeface="Raleway"/>
                <a:cs typeface="Raleway"/>
                <a:sym typeface="Raleway"/>
              </a:rPr>
              <a:t>Ecran: 375 x 667 px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5180625" y="4389550"/>
            <a:ext cx="1662000" cy="49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 sz="1200">
                <a:latin typeface="Raleway"/>
                <a:ea typeface="Raleway"/>
                <a:cs typeface="Raleway"/>
                <a:sym typeface="Raleway"/>
              </a:rPr>
              <a:t>Desktop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latin typeface="Raleway"/>
                <a:ea typeface="Raleway"/>
                <a:cs typeface="Raleway"/>
                <a:sym typeface="Raleway"/>
              </a:rPr>
              <a:t>Ecran: 1216 x 969 px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7650" y="1156050"/>
            <a:ext cx="5487924" cy="292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/>
          <p:nvPr/>
        </p:nvSpPr>
        <p:spPr>
          <a:xfrm>
            <a:off x="0" y="7350"/>
            <a:ext cx="9159000" cy="5143500"/>
          </a:xfrm>
          <a:prstGeom prst="rect">
            <a:avLst/>
          </a:prstGeom>
          <a:solidFill>
            <a:srgbClr val="F4F3EE"/>
          </a:solidFill>
          <a:ln cap="flat" cmpd="sng" w="9525">
            <a:solidFill>
              <a:srgbClr val="8A8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>
                <a:latin typeface="Mukta Malar"/>
                <a:ea typeface="Mukta Malar"/>
                <a:cs typeface="Mukta Malar"/>
                <a:sym typeface="Mukta Malar"/>
              </a:rPr>
              <a:t>Landing Page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pic>
        <p:nvPicPr>
          <p:cNvPr id="295" name="Google Shape;2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513" y="1142802"/>
            <a:ext cx="6425975" cy="3527050"/>
          </a:xfrm>
          <a:prstGeom prst="rect">
            <a:avLst/>
          </a:prstGeom>
          <a:noFill/>
          <a:ln cap="flat" cmpd="sng" w="9525">
            <a:solidFill>
              <a:srgbClr val="8A817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/>
          <p:nvPr/>
        </p:nvSpPr>
        <p:spPr>
          <a:xfrm>
            <a:off x="0" y="7350"/>
            <a:ext cx="9159000" cy="5143500"/>
          </a:xfrm>
          <a:prstGeom prst="rect">
            <a:avLst/>
          </a:prstGeom>
          <a:solidFill>
            <a:srgbClr val="F4F3EE"/>
          </a:solidFill>
          <a:ln cap="flat" cmpd="sng" w="9525">
            <a:solidFill>
              <a:srgbClr val="8A8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>
                <a:latin typeface="Mukta Malar"/>
                <a:ea typeface="Mukta Malar"/>
                <a:cs typeface="Mukta Malar"/>
                <a:sym typeface="Mukta Malar"/>
              </a:rPr>
              <a:t>Home </a:t>
            </a:r>
            <a:r>
              <a:rPr i="1" lang="pt-PT">
                <a:latin typeface="Mukta Malar"/>
                <a:ea typeface="Mukta Malar"/>
                <a:cs typeface="Mukta Malar"/>
                <a:sym typeface="Mukta Malar"/>
              </a:rPr>
              <a:t>Page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pic>
        <p:nvPicPr>
          <p:cNvPr id="302" name="Google Shape;3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200" y="1287875"/>
            <a:ext cx="6626600" cy="3100750"/>
          </a:xfrm>
          <a:prstGeom prst="rect">
            <a:avLst/>
          </a:prstGeom>
          <a:noFill/>
          <a:ln cap="flat" cmpd="sng" w="9525">
            <a:solidFill>
              <a:srgbClr val="8A817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/>
          <p:nvPr/>
        </p:nvSpPr>
        <p:spPr>
          <a:xfrm>
            <a:off x="0" y="7350"/>
            <a:ext cx="9159000" cy="5143500"/>
          </a:xfrm>
          <a:prstGeom prst="rect">
            <a:avLst/>
          </a:prstGeom>
          <a:solidFill>
            <a:srgbClr val="F4F3EE"/>
          </a:solidFill>
          <a:ln cap="flat" cmpd="sng" w="9525">
            <a:solidFill>
              <a:srgbClr val="8A8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>
                <a:latin typeface="Mukta Malar"/>
                <a:ea typeface="Mukta Malar"/>
                <a:cs typeface="Mukta Malar"/>
                <a:sym typeface="Mukta Malar"/>
              </a:rPr>
              <a:t>Reparações </a:t>
            </a:r>
            <a:r>
              <a:rPr i="1" lang="pt-PT">
                <a:latin typeface="Mukta Malar"/>
                <a:ea typeface="Mukta Malar"/>
                <a:cs typeface="Mukta Malar"/>
                <a:sym typeface="Mukta Malar"/>
              </a:rPr>
              <a:t>Page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789" y="1403975"/>
            <a:ext cx="7529427" cy="2881051"/>
          </a:xfrm>
          <a:prstGeom prst="rect">
            <a:avLst/>
          </a:prstGeom>
          <a:noFill/>
          <a:ln cap="flat" cmpd="sng" w="9525">
            <a:solidFill>
              <a:srgbClr val="8A817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/>
          <p:nvPr/>
        </p:nvSpPr>
        <p:spPr>
          <a:xfrm>
            <a:off x="0" y="7350"/>
            <a:ext cx="9159000" cy="5143500"/>
          </a:xfrm>
          <a:prstGeom prst="rect">
            <a:avLst/>
          </a:prstGeom>
          <a:solidFill>
            <a:srgbClr val="F4F3EE"/>
          </a:solidFill>
          <a:ln cap="flat" cmpd="sng" w="9525">
            <a:solidFill>
              <a:srgbClr val="8A8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>
                <a:latin typeface="Mukta Malar"/>
                <a:ea typeface="Mukta Malar"/>
                <a:cs typeface="Mukta Malar"/>
                <a:sym typeface="Mukta Malar"/>
              </a:rPr>
              <a:t>Downloads </a:t>
            </a:r>
            <a:r>
              <a:rPr i="1" lang="pt-PT">
                <a:latin typeface="Mukta Malar"/>
                <a:ea typeface="Mukta Malar"/>
                <a:cs typeface="Mukta Malar"/>
                <a:sym typeface="Mukta Malar"/>
              </a:rPr>
              <a:t>Page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pic>
        <p:nvPicPr>
          <p:cNvPr id="316" name="Google Shape;3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38" y="1317476"/>
            <a:ext cx="7578325" cy="34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/>
          <p:nvPr/>
        </p:nvSpPr>
        <p:spPr>
          <a:xfrm>
            <a:off x="0" y="7350"/>
            <a:ext cx="9159000" cy="5143500"/>
          </a:xfrm>
          <a:prstGeom prst="rect">
            <a:avLst/>
          </a:prstGeom>
          <a:solidFill>
            <a:srgbClr val="F4F3EE"/>
          </a:solidFill>
          <a:ln cap="flat" cmpd="sng" w="9525">
            <a:solidFill>
              <a:srgbClr val="8A8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>
                <a:latin typeface="Mukta Malar"/>
                <a:ea typeface="Mukta Malar"/>
                <a:cs typeface="Mukta Malar"/>
                <a:sym typeface="Mukta Malar"/>
              </a:rPr>
              <a:t>Sobre Page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pic>
        <p:nvPicPr>
          <p:cNvPr id="323" name="Google Shape;3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463" y="1403624"/>
            <a:ext cx="6964074" cy="32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/>
          <p:nvPr/>
        </p:nvSpPr>
        <p:spPr>
          <a:xfrm>
            <a:off x="0" y="7350"/>
            <a:ext cx="9159000" cy="5143500"/>
          </a:xfrm>
          <a:prstGeom prst="rect">
            <a:avLst/>
          </a:prstGeom>
          <a:solidFill>
            <a:srgbClr val="F4F3EE"/>
          </a:solidFill>
          <a:ln cap="flat" cmpd="sng" w="9525">
            <a:solidFill>
              <a:srgbClr val="8A8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>
                <a:latin typeface="Mukta Malar"/>
                <a:ea typeface="Mukta Malar"/>
                <a:cs typeface="Mukta Malar"/>
                <a:sym typeface="Mukta Malar"/>
              </a:rPr>
              <a:t>Consultar users </a:t>
            </a:r>
            <a:r>
              <a:rPr i="1" lang="pt-PT">
                <a:latin typeface="Mukta Malar"/>
                <a:ea typeface="Mukta Malar"/>
                <a:cs typeface="Mukta Malar"/>
                <a:sym typeface="Mukta Malar"/>
              </a:rPr>
              <a:t>Page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963" y="1246776"/>
            <a:ext cx="7633076" cy="3497075"/>
          </a:xfrm>
          <a:prstGeom prst="rect">
            <a:avLst/>
          </a:prstGeom>
          <a:noFill/>
          <a:ln cap="flat" cmpd="sng" w="9525">
            <a:solidFill>
              <a:srgbClr val="8A817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/>
          <p:nvPr/>
        </p:nvSpPr>
        <p:spPr>
          <a:xfrm>
            <a:off x="0" y="7350"/>
            <a:ext cx="9159000" cy="5143500"/>
          </a:xfrm>
          <a:prstGeom prst="rect">
            <a:avLst/>
          </a:prstGeom>
          <a:solidFill>
            <a:srgbClr val="F4F3EE"/>
          </a:solidFill>
          <a:ln cap="flat" cmpd="sng" w="9525">
            <a:solidFill>
              <a:srgbClr val="8A8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>
                <a:latin typeface="Mukta Malar"/>
                <a:ea typeface="Mukta Malar"/>
                <a:cs typeface="Mukta Malar"/>
                <a:sym typeface="Mukta Malar"/>
              </a:rPr>
              <a:t>Consultar reparações Page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650" y="1313472"/>
            <a:ext cx="7194701" cy="3319375"/>
          </a:xfrm>
          <a:prstGeom prst="rect">
            <a:avLst/>
          </a:prstGeom>
          <a:noFill/>
          <a:ln cap="flat" cmpd="sng" w="9525">
            <a:solidFill>
              <a:srgbClr val="8A817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/>
          <p:nvPr/>
        </p:nvSpPr>
        <p:spPr>
          <a:xfrm>
            <a:off x="0" y="7350"/>
            <a:ext cx="9159000" cy="5143500"/>
          </a:xfrm>
          <a:prstGeom prst="rect">
            <a:avLst/>
          </a:prstGeom>
          <a:solidFill>
            <a:srgbClr val="F4F3EE"/>
          </a:solidFill>
          <a:ln cap="flat" cmpd="sng" w="9525">
            <a:solidFill>
              <a:srgbClr val="8A8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>
                <a:latin typeface="Mukta Malar"/>
                <a:ea typeface="Mukta Malar"/>
                <a:cs typeface="Mukta Malar"/>
                <a:sym typeface="Mukta Malar"/>
              </a:rPr>
              <a:t>Adicionar User </a:t>
            </a:r>
            <a:r>
              <a:rPr i="1" lang="pt-PT">
                <a:latin typeface="Mukta Malar"/>
                <a:ea typeface="Mukta Malar"/>
                <a:cs typeface="Mukta Malar"/>
                <a:sym typeface="Mukta Malar"/>
              </a:rPr>
              <a:t>Page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pic>
        <p:nvPicPr>
          <p:cNvPr id="344" name="Google Shape;3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438" y="1316226"/>
            <a:ext cx="6739125" cy="3072401"/>
          </a:xfrm>
          <a:prstGeom prst="rect">
            <a:avLst/>
          </a:prstGeom>
          <a:noFill/>
          <a:ln cap="flat" cmpd="sng" w="9525">
            <a:solidFill>
              <a:srgbClr val="8A817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/>
          <p:nvPr/>
        </p:nvSpPr>
        <p:spPr>
          <a:xfrm>
            <a:off x="0" y="7350"/>
            <a:ext cx="9159000" cy="5143500"/>
          </a:xfrm>
          <a:prstGeom prst="rect">
            <a:avLst/>
          </a:prstGeom>
          <a:solidFill>
            <a:srgbClr val="F4F3EE"/>
          </a:solidFill>
          <a:ln cap="flat" cmpd="sng" w="9525">
            <a:solidFill>
              <a:srgbClr val="8A8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>
                <a:latin typeface="Mukta Malar"/>
                <a:ea typeface="Mukta Malar"/>
                <a:cs typeface="Mukta Malar"/>
                <a:sym typeface="Mukta Malar"/>
              </a:rPr>
              <a:t>Editar </a:t>
            </a:r>
            <a:r>
              <a:rPr i="1" lang="pt-PT">
                <a:latin typeface="Mukta Malar"/>
                <a:ea typeface="Mukta Malar"/>
                <a:cs typeface="Mukta Malar"/>
                <a:sym typeface="Mukta Malar"/>
              </a:rPr>
              <a:t>Reparação Page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pic>
        <p:nvPicPr>
          <p:cNvPr id="351" name="Google Shape;3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650" y="1283777"/>
            <a:ext cx="7104701" cy="3070999"/>
          </a:xfrm>
          <a:prstGeom prst="rect">
            <a:avLst/>
          </a:prstGeom>
          <a:noFill/>
          <a:ln cap="flat" cmpd="sng" w="9525">
            <a:solidFill>
              <a:srgbClr val="8A817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EE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ukta Malar"/>
                <a:ea typeface="Mukta Malar"/>
                <a:cs typeface="Mukta Malar"/>
                <a:sym typeface="Mukta Malar"/>
              </a:rPr>
              <a:t>Cores e Textos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Foi escolhida uma palete de cores com maior incidência em tonalidades cinza, apesar de também integrar duas cores para contraste. As fontes foram escolhidas através de Google Fonts também com o propósito de preservar o conceito geral da página.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O logotipo, na mesma linha de pensamento, foi desenhado em Adobe Illustrator a partir de um </a:t>
            </a:r>
            <a:r>
              <a:rPr i="1" lang="pt-PT">
                <a:latin typeface="Raleway"/>
                <a:ea typeface="Raleway"/>
                <a:cs typeface="Raleway"/>
                <a:sym typeface="Raleway"/>
              </a:rPr>
              <a:t>template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gratuito.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Na página seguinte poderá-se observar o </a:t>
            </a:r>
            <a:r>
              <a:rPr i="1" lang="pt-PT">
                <a:latin typeface="Raleway"/>
                <a:ea typeface="Raleway"/>
                <a:cs typeface="Raleway"/>
                <a:sym typeface="Raleway"/>
              </a:rPr>
              <a:t>Toolkit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desenvolvido para este projeto.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200" y="139298"/>
            <a:ext cx="872475" cy="6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>
                <a:latin typeface="Mukta Malar"/>
                <a:ea typeface="Mukta Malar"/>
                <a:cs typeface="Mukta Malar"/>
                <a:sym typeface="Mukta Malar"/>
              </a:rPr>
              <a:t>Toolkit</a:t>
            </a:r>
            <a:endParaRPr i="1">
              <a:latin typeface="Mukta Malar"/>
              <a:ea typeface="Mukta Malar"/>
              <a:cs typeface="Mukta Malar"/>
              <a:sym typeface="Mukta Malar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39999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Palete de cores</a:t>
            </a:r>
            <a:endParaRPr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832400" y="1152475"/>
            <a:ext cx="39999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Fontes</a:t>
            </a:r>
            <a:endParaRPr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5077175" y="2013300"/>
            <a:ext cx="34206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Mukta Malar SemiBold"/>
                <a:ea typeface="Mukta Malar SemiBold"/>
                <a:cs typeface="Mukta Malar SemiBold"/>
                <a:sym typeface="Mukta Malar SemiBold"/>
              </a:rPr>
              <a:t>Header - Mukta Malar</a:t>
            </a:r>
            <a:endParaRPr sz="1800">
              <a:latin typeface="Mukta Malar SemiBold"/>
              <a:ea typeface="Mukta Malar SemiBold"/>
              <a:cs typeface="Mukta Malar SemiBold"/>
              <a:sym typeface="Mukta Mala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ukta Malar Medium"/>
                <a:ea typeface="Mukta Malar Medium"/>
                <a:cs typeface="Mukta Malar Medium"/>
                <a:sym typeface="Mukta Malar Medium"/>
              </a:rPr>
              <a:t>ABCDEFGHIJKLMNOPQRSTUVWXYZ</a:t>
            </a:r>
            <a:endParaRPr>
              <a:latin typeface="Mukta Malar Medium"/>
              <a:ea typeface="Mukta Malar Medium"/>
              <a:cs typeface="Mukta Malar Medium"/>
              <a:sym typeface="Mukta Mala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ukta Malar Medium"/>
                <a:ea typeface="Mukta Malar Medium"/>
                <a:cs typeface="Mukta Malar Medium"/>
                <a:sym typeface="Mukta Malar Medium"/>
              </a:rPr>
              <a:t>abcdefghijklmnopqrstuvwxyz</a:t>
            </a:r>
            <a:endParaRPr>
              <a:latin typeface="Mukta Malar Medium"/>
              <a:ea typeface="Mukta Malar Medium"/>
              <a:cs typeface="Mukta Malar Medium"/>
              <a:sym typeface="Mukta Mala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ukta Malar Medium"/>
                <a:ea typeface="Mukta Malar Medium"/>
                <a:cs typeface="Mukta Malar Medium"/>
                <a:sym typeface="Mukta Malar Medium"/>
              </a:rPr>
              <a:t>1234567890</a:t>
            </a:r>
            <a:endParaRPr>
              <a:latin typeface="Mukta Malar Medium"/>
              <a:ea typeface="Mukta Malar Medium"/>
              <a:cs typeface="Mukta Malar Medium"/>
              <a:sym typeface="Mukta Malar Medium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5077175" y="3351900"/>
            <a:ext cx="34206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Raleway"/>
                <a:ea typeface="Raleway"/>
                <a:cs typeface="Raleway"/>
                <a:sym typeface="Raleway"/>
              </a:rPr>
              <a:t>Body - Raleway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 Thin"/>
                <a:ea typeface="Raleway Thin"/>
                <a:cs typeface="Raleway Thin"/>
                <a:sym typeface="Raleway Thin"/>
              </a:rPr>
              <a:t>ABCDEFGHIJKLMNOPQRSTUVWXYZ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 Thin"/>
                <a:ea typeface="Raleway Thin"/>
                <a:cs typeface="Raleway Thin"/>
                <a:sym typeface="Raleway Thin"/>
              </a:rPr>
              <a:t>abcdefghijklmnopqrstuvwxyz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 Thin"/>
                <a:ea typeface="Raleway Thin"/>
                <a:cs typeface="Raleway Thin"/>
                <a:sym typeface="Raleway Thin"/>
              </a:rPr>
              <a:t>1234567890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14200"/>
            <a:ext cx="3999899" cy="2013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6200" y="139298"/>
            <a:ext cx="872475" cy="6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EE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33800" y="445025"/>
            <a:ext cx="835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ukta Malar"/>
                <a:ea typeface="Mukta Malar"/>
                <a:cs typeface="Mukta Malar"/>
                <a:sym typeface="Mukta Malar"/>
              </a:rPr>
              <a:t>Modelo de dados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33800" y="1134525"/>
            <a:ext cx="8732100" cy="3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As tabelas de dados organizar-se-ão de acordo com o seguinte modelo: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SzPts val="1800"/>
              <a:buFont typeface="Mukta Malar"/>
              <a:buChar char="●"/>
            </a:pPr>
            <a:r>
              <a:rPr lang="pt-PT">
                <a:latin typeface="Mukta Malar"/>
                <a:ea typeface="Mukta Malar"/>
                <a:cs typeface="Mukta Malar"/>
                <a:sym typeface="Mukta Malar"/>
              </a:rPr>
              <a:t>Tabela </a:t>
            </a:r>
            <a:r>
              <a:rPr b="1" lang="pt-PT">
                <a:latin typeface="Mukta Malar"/>
                <a:ea typeface="Mukta Malar"/>
                <a:cs typeface="Mukta Malar"/>
                <a:sym typeface="Mukta Malar"/>
              </a:rPr>
              <a:t>utilizador: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id, email, codigo, nome, data_nascimento, cidade, is_admin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pt-PT">
                <a:latin typeface="Mukta Malar"/>
                <a:ea typeface="Mukta Malar"/>
                <a:cs typeface="Mukta Malar"/>
                <a:sym typeface="Mukta Malar"/>
              </a:rPr>
              <a:t>Tabela </a:t>
            </a:r>
            <a:r>
              <a:rPr b="1" lang="pt-PT">
                <a:latin typeface="Mukta Malar"/>
                <a:ea typeface="Mukta Malar"/>
                <a:cs typeface="Mukta Malar"/>
                <a:sym typeface="Mukta Malar"/>
              </a:rPr>
              <a:t>reparacao: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id, nome, material, tempo, procedimento, fotografia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Servem as seguintes tabelas como exemplo dos dados.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200" y="139298"/>
            <a:ext cx="872475" cy="6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2025" y="2968950"/>
            <a:ext cx="4374049" cy="13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8572" y="4485725"/>
            <a:ext cx="5060950" cy="4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EE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ukta Malar"/>
                <a:ea typeface="Mukta Malar"/>
                <a:cs typeface="Mukta Malar"/>
                <a:sym typeface="Mukta Malar"/>
              </a:rPr>
              <a:t>Principais funcionalidades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56100" y="1134525"/>
            <a:ext cx="8520600" cy="3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Introduzir novos registos nas tabelas da BD (Base de Dados):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Alterar informações pessoais;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Adicionar ou alterar reparações;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Adicionar utilizadores.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Eliminar registos existentes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Eliminar reparações ou utilizadores.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Consultar registos existentes: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Ver utilizadores registados e reparações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200" y="139298"/>
            <a:ext cx="872475" cy="6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EE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ukta Malar"/>
                <a:ea typeface="Mukta Malar"/>
                <a:cs typeface="Mukta Malar"/>
                <a:sym typeface="Mukta Malar"/>
              </a:rPr>
              <a:t>Interface - Editar informações pessoais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200" y="139298"/>
            <a:ext cx="872475" cy="6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7652275" y="2097000"/>
            <a:ext cx="869100" cy="45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solidFill>
                  <a:srgbClr val="FF0000"/>
                </a:solidFill>
              </a:rPr>
              <a:t>Info carregada dos registos existentes</a:t>
            </a:r>
            <a:endParaRPr sz="800">
              <a:solidFill>
                <a:srgbClr val="FF0000"/>
              </a:solidFill>
            </a:endParaRPr>
          </a:p>
        </p:txBody>
      </p:sp>
      <p:cxnSp>
        <p:nvCxnSpPr>
          <p:cNvPr id="106" name="Google Shape;106;p19"/>
          <p:cNvCxnSpPr>
            <a:stCxn id="107" idx="3"/>
            <a:endCxn id="105" idx="1"/>
          </p:cNvCxnSpPr>
          <p:nvPr/>
        </p:nvCxnSpPr>
        <p:spPr>
          <a:xfrm>
            <a:off x="7335480" y="2323788"/>
            <a:ext cx="316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2175800" y="3507950"/>
            <a:ext cx="6700800" cy="14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Alterar a informação existente nos registos da Base de Dados em respeito aos campos: password, nome, data de nascimento e cidade atual. Os campos vêm pré-preenchidos com o mais recente registo.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801" y="1184100"/>
            <a:ext cx="1396175" cy="298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9"/>
          <p:cNvCxnSpPr/>
          <p:nvPr/>
        </p:nvCxnSpPr>
        <p:spPr>
          <a:xfrm flipH="1" rot="10800000">
            <a:off x="1465350" y="2309150"/>
            <a:ext cx="1236000" cy="119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0550" y="1139638"/>
            <a:ext cx="4474930" cy="2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EE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ukta Malar"/>
                <a:ea typeface="Mukta Malar"/>
                <a:cs typeface="Mukta Malar"/>
                <a:sym typeface="Mukta Malar"/>
              </a:rPr>
              <a:t>Interface - Consultar Users (admin)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200" y="139298"/>
            <a:ext cx="872475" cy="6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725" y="1295925"/>
            <a:ext cx="1407312" cy="184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20"/>
          <p:cNvCxnSpPr/>
          <p:nvPr/>
        </p:nvCxnSpPr>
        <p:spPr>
          <a:xfrm flipH="1" rot="10800000">
            <a:off x="1502350" y="2294075"/>
            <a:ext cx="113220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20"/>
          <p:cNvSpPr txBox="1"/>
          <p:nvPr/>
        </p:nvSpPr>
        <p:spPr>
          <a:xfrm>
            <a:off x="8117875" y="1762175"/>
            <a:ext cx="869100" cy="41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solidFill>
                  <a:srgbClr val="FF0000"/>
                </a:solidFill>
              </a:rPr>
              <a:t>Barra de pesquisa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1776175" y="3491125"/>
            <a:ext cx="688200" cy="45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solidFill>
                  <a:srgbClr val="FF0000"/>
                </a:solidFill>
              </a:rPr>
              <a:t>Adicionar user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56100" y="3840975"/>
            <a:ext cx="8520600" cy="10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Criar users para usar a plataforma bem como alterar as suas informações ou eliminá-los por completo da Base de Dados, deixando estes de ter acesso. A barra de pesquisa permite logo aceder a utilizadores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específicos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9286" y="1076962"/>
            <a:ext cx="5198624" cy="2796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20"/>
          <p:cNvCxnSpPr>
            <a:stCxn id="119" idx="1"/>
          </p:cNvCxnSpPr>
          <p:nvPr/>
        </p:nvCxnSpPr>
        <p:spPr>
          <a:xfrm flipH="1">
            <a:off x="7859575" y="1969925"/>
            <a:ext cx="258300" cy="13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24" name="Google Shape;124;p20"/>
          <p:cNvCxnSpPr>
            <a:stCxn id="120" idx="3"/>
          </p:cNvCxnSpPr>
          <p:nvPr/>
        </p:nvCxnSpPr>
        <p:spPr>
          <a:xfrm>
            <a:off x="2464375" y="3717925"/>
            <a:ext cx="348000" cy="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5" name="Google Shape;125;p20"/>
          <p:cNvSpPr txBox="1"/>
          <p:nvPr/>
        </p:nvSpPr>
        <p:spPr>
          <a:xfrm>
            <a:off x="8117875" y="3037525"/>
            <a:ext cx="869100" cy="45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solidFill>
                  <a:srgbClr val="FF0000"/>
                </a:solidFill>
              </a:rPr>
              <a:t>Editar/ remover </a:t>
            </a:r>
            <a:r>
              <a:rPr lang="pt-PT" sz="800">
                <a:solidFill>
                  <a:srgbClr val="FF0000"/>
                </a:solidFill>
              </a:rPr>
              <a:t>user</a:t>
            </a:r>
            <a:endParaRPr sz="800">
              <a:solidFill>
                <a:srgbClr val="FF0000"/>
              </a:solidFill>
            </a:endParaRPr>
          </a:p>
        </p:txBody>
      </p:sp>
      <p:cxnSp>
        <p:nvCxnSpPr>
          <p:cNvPr id="126" name="Google Shape;126;p20"/>
          <p:cNvCxnSpPr>
            <a:endCxn id="125" idx="1"/>
          </p:cNvCxnSpPr>
          <p:nvPr/>
        </p:nvCxnSpPr>
        <p:spPr>
          <a:xfrm flipH="1" rot="10800000">
            <a:off x="7615375" y="3264325"/>
            <a:ext cx="502500" cy="14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EE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ukta Malar"/>
                <a:ea typeface="Mukta Malar"/>
                <a:cs typeface="Mukta Malar"/>
                <a:sym typeface="Mukta Malar"/>
              </a:rPr>
              <a:t>Interface - Adicionar Users (admin)</a:t>
            </a:r>
            <a:endParaRPr>
              <a:latin typeface="Mukta Malar"/>
              <a:ea typeface="Mukta Malar"/>
              <a:cs typeface="Mukta Malar"/>
              <a:sym typeface="Mukta Malar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200" y="139298"/>
            <a:ext cx="872475" cy="6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4492225" y="1272925"/>
            <a:ext cx="41847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Adicionar novos users à plataforma, inserindo as suas informações pessoais e atribuindo-lhes uma password designada pelo administrador (pode ser alterada pelo utilizador mais tarde). Permite ainda decidir se o novo user tem permissões de administração ou não. Assim que pressionado o botão “Salvar”, a info é adicionada à BD.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4">
            <a:alphaModFix/>
          </a:blip>
          <a:srcRect b="0" l="0" r="0" t="16798"/>
          <a:stretch/>
        </p:blipFill>
        <p:spPr>
          <a:xfrm>
            <a:off x="356100" y="1132299"/>
            <a:ext cx="3877099" cy="17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900" y="3226875"/>
            <a:ext cx="3117489" cy="1735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1"/>
          <p:cNvCxnSpPr/>
          <p:nvPr/>
        </p:nvCxnSpPr>
        <p:spPr>
          <a:xfrm>
            <a:off x="732675" y="2856675"/>
            <a:ext cx="91770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